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6" r:id="rId2"/>
    <p:sldId id="267" r:id="rId3"/>
    <p:sldId id="269" r:id="rId4"/>
    <p:sldId id="268" r:id="rId5"/>
    <p:sldId id="270" r:id="rId6"/>
    <p:sldId id="271" r:id="rId7"/>
    <p:sldId id="272" r:id="rId8"/>
    <p:sldId id="273" r:id="rId9"/>
    <p:sldId id="274"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29"/>
  </p:normalViewPr>
  <p:slideViewPr>
    <p:cSldViewPr snapToGrid="0" snapToObjects="1">
      <p:cViewPr varScale="1">
        <p:scale>
          <a:sx n="109" d="100"/>
          <a:sy n="109" d="100"/>
        </p:scale>
        <p:origin x="68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1/11/19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1/11/19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1/11/19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25B09F-FD12-CB48-A812-47E94845C934}"/>
              </a:ext>
            </a:extLst>
          </p:cNvPr>
          <p:cNvSpPr>
            <a:spLocks noGrp="1"/>
          </p:cNvSpPr>
          <p:nvPr>
            <p:ph type="subTitle" idx="1"/>
          </p:nvPr>
        </p:nvSpPr>
        <p:spPr>
          <a:xfrm>
            <a:off x="1069848" y="1742304"/>
            <a:ext cx="7891272" cy="2693772"/>
          </a:xfrm>
        </p:spPr>
        <p:txBody>
          <a:bodyPr>
            <a:normAutofit/>
          </a:bodyPr>
          <a:lstStyle/>
          <a:p>
            <a:r>
              <a:rPr lang="en-US" sz="4000" dirty="0"/>
              <a:t>Systematic Theology</a:t>
            </a:r>
          </a:p>
        </p:txBody>
      </p:sp>
    </p:spTree>
    <p:extLst>
      <p:ext uri="{BB962C8B-B14F-4D97-AF65-F5344CB8AC3E}">
        <p14:creationId xmlns:p14="http://schemas.microsoft.com/office/powerpoint/2010/main" val="3663013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4063F0-01E3-FF43-8562-5944B9416C8A}"/>
              </a:ext>
            </a:extLst>
          </p:cNvPr>
          <p:cNvSpPr>
            <a:spLocks noGrp="1"/>
          </p:cNvSpPr>
          <p:nvPr>
            <p:ph idx="1"/>
          </p:nvPr>
        </p:nvSpPr>
        <p:spPr>
          <a:xfrm>
            <a:off x="199292" y="445477"/>
            <a:ext cx="10928956" cy="5726723"/>
          </a:xfrm>
        </p:spPr>
        <p:txBody>
          <a:bodyPr/>
          <a:lstStyle/>
          <a:p>
            <a:r>
              <a:rPr lang="en-US" dirty="0"/>
              <a:t>The 7</a:t>
            </a:r>
            <a:r>
              <a:rPr lang="en-US" baseline="30000" dirty="0"/>
              <a:t>th</a:t>
            </a:r>
            <a:r>
              <a:rPr lang="en-US" dirty="0"/>
              <a:t> Commandment</a:t>
            </a:r>
          </a:p>
          <a:p>
            <a:endParaRPr lang="en-US" dirty="0"/>
          </a:p>
          <a:p>
            <a:r>
              <a:rPr lang="en-US" dirty="0"/>
              <a:t>“You shall not commit adultery” (Exodus 20:14). </a:t>
            </a:r>
          </a:p>
          <a:p>
            <a:endParaRPr lang="en-US" dirty="0"/>
          </a:p>
          <a:p>
            <a:r>
              <a:rPr lang="en-US" dirty="0"/>
              <a:t>The duty that is required from this law: to practice chastity in body, mind, affections, words, and behavior; to practice conjugal love, to be watchful over our eyes and over the rest of our senses; to shun all uncleanliness, and to be modest in our apparel. </a:t>
            </a:r>
          </a:p>
          <a:p>
            <a:endParaRPr lang="en-US" dirty="0"/>
          </a:p>
          <a:p>
            <a:r>
              <a:rPr lang="en-US" dirty="0"/>
              <a:t>The sins forbidden: the physical acts of adultery, fornication, rape, sodomy, bestiality, and pedophilia. Also, the conscience act of any of these is forbidden. To reject and abuse any of the marriage vows or to practice in unlawful marriages. Unjust divorce, having more than one wife or one husband at a time, wearing immodest apparel, and the entertaining of lewd publications including music, books, magazines, movies, dancing, and plays. </a:t>
            </a:r>
          </a:p>
        </p:txBody>
      </p:sp>
    </p:spTree>
    <p:extLst>
      <p:ext uri="{BB962C8B-B14F-4D97-AF65-F5344CB8AC3E}">
        <p14:creationId xmlns:p14="http://schemas.microsoft.com/office/powerpoint/2010/main" val="241558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B3915-46D5-5D4E-A1BE-FDE569F2E2D8}"/>
              </a:ext>
            </a:extLst>
          </p:cNvPr>
          <p:cNvSpPr>
            <a:spLocks noGrp="1"/>
          </p:cNvSpPr>
          <p:nvPr>
            <p:ph idx="1"/>
          </p:nvPr>
        </p:nvSpPr>
        <p:spPr>
          <a:xfrm>
            <a:off x="211015" y="339969"/>
            <a:ext cx="10917233" cy="5832231"/>
          </a:xfrm>
        </p:spPr>
        <p:txBody>
          <a:bodyPr/>
          <a:lstStyle/>
          <a:p>
            <a:r>
              <a:rPr lang="en-US" dirty="0"/>
              <a:t>The 8</a:t>
            </a:r>
            <a:r>
              <a:rPr lang="en-US" baseline="30000" dirty="0"/>
              <a:t>th</a:t>
            </a:r>
            <a:r>
              <a:rPr lang="en-US" dirty="0"/>
              <a:t> Commandment</a:t>
            </a:r>
          </a:p>
          <a:p>
            <a:endParaRPr lang="en-US" dirty="0"/>
          </a:p>
          <a:p>
            <a:r>
              <a:rPr lang="en-US" dirty="0"/>
              <a:t>“You shall not steal” (Exodus 20:15). </a:t>
            </a:r>
          </a:p>
          <a:p>
            <a:endParaRPr lang="en-US" dirty="0"/>
          </a:p>
          <a:p>
            <a:r>
              <a:rPr lang="en-US" dirty="0"/>
              <a:t>The duty:  remaining truthful, faithful, and just in contracts and commerce between man and man; to restore the damaged goods that you have caused; giving and lending freely; giving the required wages at the agreed upon time. To avoid unnecessary lawsuits and to protect the goods and wealth of everyone. </a:t>
            </a:r>
          </a:p>
          <a:p>
            <a:endParaRPr lang="en-US" dirty="0"/>
          </a:p>
          <a:p>
            <a:r>
              <a:rPr lang="en-US" dirty="0"/>
              <a:t>The sins forbidden: theft, robbery, and kidnapping. Having false weights and measurements, refraining from giving a man his due wage, unjust wages, and unjust contracts. Unjust and unlawful ways of keeping our neighbor’s goods from him, the selling of our neighbor’s goods, and the unlawful acts against our neighbor’s goods. </a:t>
            </a:r>
          </a:p>
        </p:txBody>
      </p:sp>
    </p:spTree>
    <p:extLst>
      <p:ext uri="{BB962C8B-B14F-4D97-AF65-F5344CB8AC3E}">
        <p14:creationId xmlns:p14="http://schemas.microsoft.com/office/powerpoint/2010/main" val="396747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BDC0C3-2969-5C45-A04D-E4C2BAE9888E}"/>
              </a:ext>
            </a:extLst>
          </p:cNvPr>
          <p:cNvSpPr>
            <a:spLocks noGrp="1"/>
          </p:cNvSpPr>
          <p:nvPr>
            <p:ph idx="1"/>
          </p:nvPr>
        </p:nvSpPr>
        <p:spPr>
          <a:xfrm>
            <a:off x="222738" y="386862"/>
            <a:ext cx="10905510" cy="5785338"/>
          </a:xfrm>
        </p:spPr>
        <p:txBody>
          <a:bodyPr/>
          <a:lstStyle/>
          <a:p>
            <a:r>
              <a:rPr lang="en-US" dirty="0"/>
              <a:t>The 9</a:t>
            </a:r>
            <a:r>
              <a:rPr lang="en-US" baseline="30000" dirty="0"/>
              <a:t>th</a:t>
            </a:r>
            <a:r>
              <a:rPr lang="en-US" dirty="0"/>
              <a:t> Commandment</a:t>
            </a:r>
          </a:p>
          <a:p>
            <a:endParaRPr lang="en-US" dirty="0"/>
          </a:p>
          <a:p>
            <a:r>
              <a:rPr lang="en-US" dirty="0"/>
              <a:t>“You shall not bear false witness against your neighbor” (Exodus 20:16). </a:t>
            </a:r>
          </a:p>
          <a:p>
            <a:endParaRPr lang="en-US" dirty="0"/>
          </a:p>
          <a:p>
            <a:r>
              <a:rPr lang="en-US" dirty="0"/>
              <a:t>The duty: To promote truth between man and man; to revere and keep the good name of your neighbor. To speak the truth and only the truth in matters of judgment and justice. Being sorrow for covering up crimes against your neighbor, to rejoice in your neighbor’s success, and to mourn in his failures. To be willing to speak and spread a good report about him and to withhold an evil report. </a:t>
            </a:r>
          </a:p>
          <a:p>
            <a:endParaRPr lang="en-US" dirty="0"/>
          </a:p>
          <a:p>
            <a:r>
              <a:rPr lang="en-US" dirty="0"/>
              <a:t>The sins forbidden in the 9</a:t>
            </a:r>
            <a:r>
              <a:rPr lang="en-US" baseline="30000" dirty="0"/>
              <a:t>th</a:t>
            </a:r>
            <a:r>
              <a:rPr lang="en-US" dirty="0"/>
              <a:t> commandment: To not tell lies, flatter, or slander your neighbor. Do not cause injury to your neighbor’s name and reputation. Do not reward the wicked, call evil good, or pass unjust sentences. Allowing evil reputations or reports about your neighbor to go unpunished. Do not avoid doing good for your neighbor, hinder his advancement, or breach a lawful agreement that you made with him. </a:t>
            </a:r>
          </a:p>
        </p:txBody>
      </p:sp>
    </p:spTree>
    <p:extLst>
      <p:ext uri="{BB962C8B-B14F-4D97-AF65-F5344CB8AC3E}">
        <p14:creationId xmlns:p14="http://schemas.microsoft.com/office/powerpoint/2010/main" val="308271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38E68-901E-C245-B613-CD1D60837B03}"/>
              </a:ext>
            </a:extLst>
          </p:cNvPr>
          <p:cNvSpPr>
            <a:spLocks noGrp="1"/>
          </p:cNvSpPr>
          <p:nvPr>
            <p:ph idx="1"/>
          </p:nvPr>
        </p:nvSpPr>
        <p:spPr>
          <a:xfrm>
            <a:off x="246185" y="457200"/>
            <a:ext cx="10882063" cy="5715000"/>
          </a:xfrm>
        </p:spPr>
        <p:txBody>
          <a:bodyPr>
            <a:normAutofit lnSpcReduction="10000"/>
          </a:bodyPr>
          <a:lstStyle/>
          <a:p>
            <a:r>
              <a:rPr lang="en-US" dirty="0"/>
              <a:t>The 10</a:t>
            </a:r>
            <a:r>
              <a:rPr lang="en-US" baseline="30000" dirty="0"/>
              <a:t>th</a:t>
            </a:r>
            <a:r>
              <a:rPr lang="en-US" dirty="0"/>
              <a:t> Commandment</a:t>
            </a:r>
          </a:p>
          <a:p>
            <a:endParaRPr lang="en-US" dirty="0"/>
          </a:p>
          <a:p>
            <a:r>
              <a:rPr lang="en-US" dirty="0"/>
              <a:t>“You shall not covet your neighbor's house; you shall not covet your neighbor's wife, or his male servant, or his female servant, or his ox, or his donkey, or anything that is your neighbor’s” (Exodus 20:17). </a:t>
            </a:r>
          </a:p>
          <a:p>
            <a:endParaRPr lang="en-US" dirty="0"/>
          </a:p>
          <a:p>
            <a:r>
              <a:rPr lang="en-US" dirty="0"/>
              <a:t>The duty of the 10</a:t>
            </a:r>
            <a:r>
              <a:rPr lang="en-US" baseline="30000" dirty="0"/>
              <a:t>th</a:t>
            </a:r>
            <a:r>
              <a:rPr lang="en-US" dirty="0"/>
              <a:t> Commandment: To be fully content with all that is yours and to not have any unlawful desire for anything that is not yours. </a:t>
            </a:r>
          </a:p>
          <a:p>
            <a:endParaRPr lang="en-US" dirty="0"/>
          </a:p>
          <a:p>
            <a:r>
              <a:rPr lang="en-US" dirty="0"/>
              <a:t>The sins forbidden: Discontentment with our own estate and grieving another’s. </a:t>
            </a:r>
          </a:p>
          <a:p>
            <a:endParaRPr lang="en-US" dirty="0"/>
          </a:p>
          <a:p>
            <a:r>
              <a:rPr lang="en-US" dirty="0"/>
              <a:t>Is any man able to keep all of the law in its fullness? No man is able to perfectly keep the commandments of God; he daily breaks them in thought, word, and deed. </a:t>
            </a:r>
          </a:p>
          <a:p>
            <a:endParaRPr lang="en-US" dirty="0"/>
          </a:p>
          <a:p>
            <a:r>
              <a:rPr lang="en-US" dirty="0"/>
              <a:t>Are all sins equally heinous in evil? Yes</a:t>
            </a:r>
          </a:p>
          <a:p>
            <a:r>
              <a:rPr lang="en-US" dirty="0"/>
              <a:t>Are all sins equally heinous in God’s judgment? No. Examples: John 19:11; I John 5:16</a:t>
            </a:r>
          </a:p>
        </p:txBody>
      </p:sp>
    </p:spTree>
    <p:extLst>
      <p:ext uri="{BB962C8B-B14F-4D97-AF65-F5344CB8AC3E}">
        <p14:creationId xmlns:p14="http://schemas.microsoft.com/office/powerpoint/2010/main" val="218840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B18D-F08B-5648-B9EE-761035E0B3A8}"/>
              </a:ext>
            </a:extLst>
          </p:cNvPr>
          <p:cNvSpPr>
            <a:spLocks noGrp="1"/>
          </p:cNvSpPr>
          <p:nvPr>
            <p:ph type="title"/>
          </p:nvPr>
        </p:nvSpPr>
        <p:spPr>
          <a:xfrm>
            <a:off x="1069848" y="117232"/>
            <a:ext cx="10058400" cy="914400"/>
          </a:xfrm>
        </p:spPr>
        <p:txBody>
          <a:bodyPr/>
          <a:lstStyle/>
          <a:p>
            <a:r>
              <a:rPr lang="en-US" dirty="0"/>
              <a:t>The moral law</a:t>
            </a:r>
          </a:p>
        </p:txBody>
      </p:sp>
      <p:sp>
        <p:nvSpPr>
          <p:cNvPr id="3" name="Content Placeholder 2">
            <a:extLst>
              <a:ext uri="{FF2B5EF4-FFF2-40B4-BE49-F238E27FC236}">
                <a16:creationId xmlns:a16="http://schemas.microsoft.com/office/drawing/2014/main" id="{A155C14E-3F1B-9B43-A377-053C205A1951}"/>
              </a:ext>
            </a:extLst>
          </p:cNvPr>
          <p:cNvSpPr>
            <a:spLocks noGrp="1"/>
          </p:cNvSpPr>
          <p:nvPr>
            <p:ph idx="1"/>
          </p:nvPr>
        </p:nvSpPr>
        <p:spPr>
          <a:xfrm>
            <a:off x="222738" y="1184031"/>
            <a:ext cx="10905510" cy="5451231"/>
          </a:xfrm>
        </p:spPr>
        <p:txBody>
          <a:bodyPr>
            <a:normAutofit/>
          </a:bodyPr>
          <a:lstStyle/>
          <a:p>
            <a:r>
              <a:rPr lang="en-US" dirty="0"/>
              <a:t>What is the moral law? </a:t>
            </a:r>
          </a:p>
          <a:p>
            <a:pPr lvl="1"/>
            <a:r>
              <a:rPr lang="en-US" dirty="0"/>
              <a:t>1. The Moral law is the declaration of </a:t>
            </a:r>
            <a:r>
              <a:rPr lang="en-US"/>
              <a:t>God’s will to </a:t>
            </a:r>
            <a:r>
              <a:rPr lang="en-US" dirty="0"/>
              <a:t>man concerning man’s behavior and obedience. </a:t>
            </a:r>
          </a:p>
          <a:p>
            <a:pPr lvl="1"/>
            <a:r>
              <a:rPr lang="en-US" dirty="0"/>
              <a:t>2. The Moral Law binds all men to God. </a:t>
            </a:r>
          </a:p>
          <a:p>
            <a:pPr marL="274320" lvl="1" indent="0">
              <a:buNone/>
            </a:pPr>
            <a:endParaRPr lang="en-US" dirty="0"/>
          </a:p>
          <a:p>
            <a:r>
              <a:rPr lang="en-US" dirty="0"/>
              <a:t> Proof the existence of the moral law</a:t>
            </a:r>
          </a:p>
          <a:p>
            <a:pPr lvl="1"/>
            <a:r>
              <a:rPr lang="en-US" dirty="0"/>
              <a:t>1. From Scripture: Exodus 20:1-17; Romans 1:19; 2:12-16</a:t>
            </a:r>
          </a:p>
          <a:p>
            <a:pPr lvl="1"/>
            <a:r>
              <a:rPr lang="en-US" dirty="0"/>
              <a:t>2. The seed of the moral law can be seen in the laws other nations. </a:t>
            </a:r>
          </a:p>
          <a:p>
            <a:pPr lvl="1"/>
            <a:r>
              <a:rPr lang="en-US" dirty="0"/>
              <a:t>3. Proof of the law is seen by the conscience of humans. </a:t>
            </a:r>
          </a:p>
          <a:p>
            <a:pPr lvl="1"/>
            <a:r>
              <a:rPr lang="en-US" dirty="0"/>
              <a:t>4. Governments</a:t>
            </a:r>
          </a:p>
          <a:p>
            <a:endParaRPr lang="en-US" dirty="0"/>
          </a:p>
          <a:p>
            <a:r>
              <a:rPr lang="en-US" dirty="0"/>
              <a:t>The Moral Law is more popularly known as the Ten Commandments. </a:t>
            </a:r>
          </a:p>
          <a:p>
            <a:pPr lvl="1"/>
            <a:endParaRPr lang="en-US" dirty="0"/>
          </a:p>
          <a:p>
            <a:pPr lvl="1"/>
            <a:r>
              <a:rPr lang="en-US" dirty="0"/>
              <a:t>The first four commandments relate to the worship of God. </a:t>
            </a:r>
          </a:p>
          <a:p>
            <a:pPr lvl="1"/>
            <a:r>
              <a:rPr lang="en-US" dirty="0"/>
              <a:t>The last six commandments relate to the love of other people and the ability to care for their well-being. </a:t>
            </a:r>
          </a:p>
          <a:p>
            <a:pPr lvl="1"/>
            <a:endParaRPr lang="en-US" dirty="0"/>
          </a:p>
          <a:p>
            <a:endParaRPr lang="en-US" dirty="0"/>
          </a:p>
          <a:p>
            <a:endParaRPr lang="en-US" dirty="0"/>
          </a:p>
        </p:txBody>
      </p:sp>
    </p:spTree>
    <p:extLst>
      <p:ext uri="{BB962C8B-B14F-4D97-AF65-F5344CB8AC3E}">
        <p14:creationId xmlns:p14="http://schemas.microsoft.com/office/powerpoint/2010/main" val="222440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F5065-9504-EF41-82F0-C877C2D0CEF9}"/>
              </a:ext>
            </a:extLst>
          </p:cNvPr>
          <p:cNvSpPr>
            <a:spLocks noGrp="1"/>
          </p:cNvSpPr>
          <p:nvPr>
            <p:ph idx="1"/>
          </p:nvPr>
        </p:nvSpPr>
        <p:spPr>
          <a:xfrm>
            <a:off x="504092" y="703386"/>
            <a:ext cx="10624156" cy="4466492"/>
          </a:xfrm>
        </p:spPr>
        <p:txBody>
          <a:bodyPr/>
          <a:lstStyle/>
          <a:p>
            <a:pPr marL="0" indent="0">
              <a:buNone/>
            </a:pPr>
            <a:r>
              <a:rPr lang="en-US" dirty="0"/>
              <a:t>What is the use of the moral law? </a:t>
            </a:r>
          </a:p>
          <a:p>
            <a:pPr marL="0" indent="0">
              <a:buNone/>
            </a:pPr>
            <a:endParaRPr lang="en-US" dirty="0"/>
          </a:p>
          <a:p>
            <a:pPr lvl="1"/>
            <a:r>
              <a:rPr lang="en-US" dirty="0"/>
              <a:t>1. To awaken our conscience to the wrath of God. </a:t>
            </a:r>
          </a:p>
          <a:p>
            <a:pPr marL="274320" lvl="1" indent="0">
              <a:buNone/>
            </a:pPr>
            <a:endParaRPr lang="en-US" dirty="0"/>
          </a:p>
          <a:p>
            <a:pPr lvl="1"/>
            <a:r>
              <a:rPr lang="en-US" dirty="0"/>
              <a:t>2. To encourage us to come to Christ by faith. </a:t>
            </a:r>
          </a:p>
          <a:p>
            <a:pPr marL="274320" lvl="1" indent="0">
              <a:buNone/>
            </a:pPr>
            <a:endParaRPr lang="en-US" dirty="0"/>
          </a:p>
          <a:p>
            <a:pPr lvl="1"/>
            <a:r>
              <a:rPr lang="en-US" dirty="0"/>
              <a:t>3. To leave sinners without an excuse. </a:t>
            </a:r>
          </a:p>
          <a:p>
            <a:pPr marL="274320" lvl="1" indent="0">
              <a:buNone/>
            </a:pPr>
            <a:endParaRPr lang="en-US" dirty="0"/>
          </a:p>
          <a:p>
            <a:pPr lvl="1"/>
            <a:r>
              <a:rPr lang="en-US" dirty="0"/>
              <a:t>4. To serve as a guide to help us please the Lord. </a:t>
            </a:r>
          </a:p>
          <a:p>
            <a:pPr marL="274320" lvl="1" indent="0">
              <a:buNone/>
            </a:pPr>
            <a:endParaRPr lang="en-US" dirty="0"/>
          </a:p>
          <a:p>
            <a:pPr lvl="1"/>
            <a:r>
              <a:rPr lang="en-US" dirty="0"/>
              <a:t>5. To humble us in our sense of sin. </a:t>
            </a:r>
          </a:p>
          <a:p>
            <a:pPr marL="274320" lvl="1" indent="0">
              <a:buNone/>
            </a:pPr>
            <a:endParaRPr lang="en-US" dirty="0"/>
          </a:p>
          <a:p>
            <a:pPr lvl="1"/>
            <a:r>
              <a:rPr lang="en-US" dirty="0"/>
              <a:t>6. To reveal our need for a Savior. </a:t>
            </a:r>
          </a:p>
        </p:txBody>
      </p:sp>
    </p:spTree>
    <p:extLst>
      <p:ext uri="{BB962C8B-B14F-4D97-AF65-F5344CB8AC3E}">
        <p14:creationId xmlns:p14="http://schemas.microsoft.com/office/powerpoint/2010/main" val="246419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050888-28B6-C346-99D1-249190958866}"/>
              </a:ext>
            </a:extLst>
          </p:cNvPr>
          <p:cNvSpPr>
            <a:spLocks noGrp="1"/>
          </p:cNvSpPr>
          <p:nvPr>
            <p:ph idx="1"/>
          </p:nvPr>
        </p:nvSpPr>
        <p:spPr>
          <a:xfrm>
            <a:off x="187569" y="480646"/>
            <a:ext cx="10940679" cy="5691554"/>
          </a:xfrm>
        </p:spPr>
        <p:txBody>
          <a:bodyPr/>
          <a:lstStyle/>
          <a:p>
            <a:r>
              <a:rPr lang="en-US" dirty="0"/>
              <a:t>The preface to the Ten Commandments:</a:t>
            </a:r>
          </a:p>
          <a:p>
            <a:pPr lvl="1"/>
            <a:endParaRPr lang="en-US" dirty="0"/>
          </a:p>
          <a:p>
            <a:pPr lvl="1"/>
            <a:r>
              <a:rPr lang="en-US" dirty="0"/>
              <a:t>“I am the Lord your God who brought you out of the land of Egypt, out of your bondage to slavery” (Exodus 20:2). </a:t>
            </a:r>
          </a:p>
          <a:p>
            <a:pPr marL="274320" lvl="1" indent="0">
              <a:buNone/>
            </a:pPr>
            <a:endParaRPr lang="en-US" dirty="0"/>
          </a:p>
          <a:p>
            <a:r>
              <a:rPr lang="en-US" dirty="0"/>
              <a:t>The 1</a:t>
            </a:r>
            <a:r>
              <a:rPr lang="en-US" baseline="30000" dirty="0"/>
              <a:t>st</a:t>
            </a:r>
            <a:r>
              <a:rPr lang="en-US" dirty="0"/>
              <a:t> Commandment</a:t>
            </a:r>
          </a:p>
          <a:p>
            <a:endParaRPr lang="en-US" dirty="0"/>
          </a:p>
          <a:p>
            <a:pPr lvl="1"/>
            <a:r>
              <a:rPr lang="en-US" dirty="0"/>
              <a:t>“You shall have no other gods before me”. </a:t>
            </a:r>
          </a:p>
          <a:p>
            <a:pPr marL="274320" lvl="1" indent="0">
              <a:buNone/>
            </a:pPr>
            <a:endParaRPr lang="en-US" dirty="0"/>
          </a:p>
          <a:p>
            <a:pPr lvl="1"/>
            <a:r>
              <a:rPr lang="en-US" dirty="0"/>
              <a:t>The sins that are included in this commandment are: atheism, agnosticism, the worship or devotion to any other god other than the Lord.  Also included: the hatred of God, self-love and self-seeking. We are prohibited from forgetting about God, from having false opinions and wicked thought. This sin forbids pride, possessing idols, witchcraft, and giving any religious worship to a human. </a:t>
            </a:r>
          </a:p>
          <a:p>
            <a:pPr lvl="1"/>
            <a:endParaRPr lang="en-US" dirty="0"/>
          </a:p>
          <a:p>
            <a:pPr lvl="1"/>
            <a:r>
              <a:rPr lang="en-US" dirty="0"/>
              <a:t>On the other hand, we are required by the 1</a:t>
            </a:r>
            <a:r>
              <a:rPr lang="en-US" baseline="30000" dirty="0"/>
              <a:t>st</a:t>
            </a:r>
            <a:r>
              <a:rPr lang="en-US" dirty="0"/>
              <a:t> commandment to meditate on God, to acknowledge him as the only true God, to give him all of our praise and worship, to love him, fear him, choose him, honor him, and to only remember him as the Creator of our souls. </a:t>
            </a:r>
          </a:p>
          <a:p>
            <a:pPr marL="0" indent="0">
              <a:buNone/>
            </a:pPr>
            <a:endParaRPr lang="en-US" dirty="0"/>
          </a:p>
        </p:txBody>
      </p:sp>
    </p:spTree>
    <p:extLst>
      <p:ext uri="{BB962C8B-B14F-4D97-AF65-F5344CB8AC3E}">
        <p14:creationId xmlns:p14="http://schemas.microsoft.com/office/powerpoint/2010/main" val="86285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70D98-52A3-0548-AAB8-33B1F52B4EAC}"/>
              </a:ext>
            </a:extLst>
          </p:cNvPr>
          <p:cNvSpPr>
            <a:spLocks noGrp="1"/>
          </p:cNvSpPr>
          <p:nvPr>
            <p:ph idx="1"/>
          </p:nvPr>
        </p:nvSpPr>
        <p:spPr>
          <a:xfrm>
            <a:off x="187569" y="574431"/>
            <a:ext cx="10940679" cy="5597769"/>
          </a:xfrm>
        </p:spPr>
        <p:txBody>
          <a:bodyPr>
            <a:normAutofit lnSpcReduction="10000"/>
          </a:bodyPr>
          <a:lstStyle/>
          <a:p>
            <a:r>
              <a:rPr lang="en-US" dirty="0"/>
              <a:t>The 2</a:t>
            </a:r>
            <a:r>
              <a:rPr lang="en-US" baseline="30000" dirty="0"/>
              <a:t>nd</a:t>
            </a:r>
            <a:r>
              <a:rPr lang="en-US" dirty="0"/>
              <a:t> Commandment</a:t>
            </a:r>
          </a:p>
          <a:p>
            <a:endParaRPr lang="en-US" dirty="0"/>
          </a:p>
          <a:p>
            <a:r>
              <a:rPr lang="en-US" dirty="0"/>
              <a:t>“You shall not make for yourself a carved image, or any likeness of anything that is in heaven above, or that is in the earth beneath, or that is in the water under the earth. You shall not bow down to them or serve them, for I the Lord your God am a jealous God, visiting the iniquity of the fathers on the children to the third and the fourth generation of those who hate me, but showing steadfast love to thousands</a:t>
            </a:r>
            <a:r>
              <a:rPr lang="en-US" baseline="30000" dirty="0"/>
              <a:t> </a:t>
            </a:r>
            <a:r>
              <a:rPr lang="en-US" dirty="0"/>
              <a:t>of those who love me and keep my commandments” (Exodus 20:4-6). </a:t>
            </a:r>
          </a:p>
          <a:p>
            <a:endParaRPr lang="en-US" dirty="0"/>
          </a:p>
          <a:p>
            <a:r>
              <a:rPr lang="en-US" dirty="0"/>
              <a:t>The duties of the 2</a:t>
            </a:r>
            <a:r>
              <a:rPr lang="en-US" baseline="30000" dirty="0"/>
              <a:t>nd</a:t>
            </a:r>
            <a:r>
              <a:rPr lang="en-US" dirty="0"/>
              <a:t> Commandment: All prayer and thanksgiving should be directed to the only one true God. No other idol shall be made in the place of God. Neither the divine nature or the human nature of God shall be made in God’s place. </a:t>
            </a:r>
          </a:p>
          <a:p>
            <a:endParaRPr lang="en-US" dirty="0"/>
          </a:p>
          <a:p>
            <a:r>
              <a:rPr lang="en-US" dirty="0"/>
              <a:t>What does the 2</a:t>
            </a:r>
            <a:r>
              <a:rPr lang="en-US" baseline="30000" dirty="0"/>
              <a:t>nd</a:t>
            </a:r>
            <a:r>
              <a:rPr lang="en-US" dirty="0"/>
              <a:t> Commandment forbid: the making of any kind of image of God either inwardly on the mind or outwardly in any kind of image or likeness. </a:t>
            </a:r>
          </a:p>
          <a:p>
            <a:endParaRPr lang="en-US" dirty="0"/>
          </a:p>
          <a:p>
            <a:r>
              <a:rPr lang="en-US" dirty="0"/>
              <a:t>Deuteronomy 4:15-18. </a:t>
            </a:r>
          </a:p>
        </p:txBody>
      </p:sp>
    </p:spTree>
    <p:extLst>
      <p:ext uri="{BB962C8B-B14F-4D97-AF65-F5344CB8AC3E}">
        <p14:creationId xmlns:p14="http://schemas.microsoft.com/office/powerpoint/2010/main" val="27667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058A3B-FD99-C84D-8425-DD2E7A82BAE3}"/>
              </a:ext>
            </a:extLst>
          </p:cNvPr>
          <p:cNvSpPr>
            <a:spLocks noGrp="1"/>
          </p:cNvSpPr>
          <p:nvPr>
            <p:ph idx="1"/>
          </p:nvPr>
        </p:nvSpPr>
        <p:spPr>
          <a:xfrm>
            <a:off x="281354" y="480646"/>
            <a:ext cx="10846894" cy="5691554"/>
          </a:xfrm>
        </p:spPr>
        <p:txBody>
          <a:bodyPr/>
          <a:lstStyle/>
          <a:p>
            <a:r>
              <a:rPr lang="en-US" dirty="0"/>
              <a:t>The 3rd Commandment</a:t>
            </a:r>
          </a:p>
          <a:p>
            <a:endParaRPr lang="en-US" dirty="0"/>
          </a:p>
          <a:p>
            <a:r>
              <a:rPr lang="en-US" dirty="0"/>
              <a:t>“You shall not take the name of the Lord your God in vain, for the Lord will not hold him guiltless who takes his name in vain” (Exodus 20:7). </a:t>
            </a:r>
          </a:p>
          <a:p>
            <a:endParaRPr lang="en-US" dirty="0"/>
          </a:p>
          <a:p>
            <a:r>
              <a:rPr lang="en-US" dirty="0"/>
              <a:t>The Duties of this commandment: The name of God, his titles, attributes, ordinances, the Word, sacraments, prayer, oaths, vows, lots, his works, and whatsoever else there is whereby he makes himself known, be holily and reverently used in thought, meditation, word, and writing; by an holy profession, and answerable conversation, to the glory of God, and the good of ourselves, and others. </a:t>
            </a:r>
          </a:p>
          <a:p>
            <a:endParaRPr lang="en-US" dirty="0"/>
          </a:p>
          <a:p>
            <a:r>
              <a:rPr lang="en-US" dirty="0"/>
              <a:t>The sins forbidden by this commandment: the abuse of God’s name and works. Blasphemy, cursing, and not fulfilling any and all vows which one makes to the Lord. Misapplying or perverting God’s word and works. This commandment forbids teaching false doctrine, using religion for wicked means, or being ashamed of the Christian religion. </a:t>
            </a:r>
          </a:p>
        </p:txBody>
      </p:sp>
    </p:spTree>
    <p:extLst>
      <p:ext uri="{BB962C8B-B14F-4D97-AF65-F5344CB8AC3E}">
        <p14:creationId xmlns:p14="http://schemas.microsoft.com/office/powerpoint/2010/main" val="207151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29811-E8EE-4740-9516-A74386586862}"/>
              </a:ext>
            </a:extLst>
          </p:cNvPr>
          <p:cNvSpPr>
            <a:spLocks noGrp="1"/>
          </p:cNvSpPr>
          <p:nvPr>
            <p:ph idx="1"/>
          </p:nvPr>
        </p:nvSpPr>
        <p:spPr>
          <a:xfrm>
            <a:off x="222738" y="597877"/>
            <a:ext cx="10905510" cy="5574323"/>
          </a:xfrm>
        </p:spPr>
        <p:txBody>
          <a:bodyPr>
            <a:normAutofit fontScale="92500" lnSpcReduction="10000"/>
          </a:bodyPr>
          <a:lstStyle/>
          <a:p>
            <a:r>
              <a:rPr lang="en-US" dirty="0"/>
              <a:t>The Fourth Commandment</a:t>
            </a:r>
          </a:p>
          <a:p>
            <a:endParaRPr lang="en-US" dirty="0"/>
          </a:p>
          <a:p>
            <a:r>
              <a:rPr lang="en-US" dirty="0"/>
              <a:t>“Remember the Sabbath day, to keep it holy. Six days you shall labor, and do all your work, but the seventh day is a Sabbath to the Lord your God. On it you shall not do any work, you, or your son, or your daughter, your male servant, or your female servant, or your livestock, or the sojourner who is within your gates.</a:t>
            </a:r>
            <a:r>
              <a:rPr lang="en-US" b="1" baseline="30000" dirty="0"/>
              <a:t> </a:t>
            </a:r>
            <a:r>
              <a:rPr lang="en-US" dirty="0"/>
              <a:t>For in six days the Lord made heaven and earth, the sea, and all that is in them, and rested on the seventh day. Therefore the Lord blessed the Sabbath day and made it holy” (Exodus 20:8-11). </a:t>
            </a:r>
          </a:p>
          <a:p>
            <a:endParaRPr lang="en-US" dirty="0"/>
          </a:p>
          <a:p>
            <a:r>
              <a:rPr lang="en-US" dirty="0"/>
              <a:t>The Duties that this law requires: that all men sanctify (set apart) one whole day out of the seven to worship, praise, and honor God. From the beginning of the world to the resurrection of Christ this day was the seventh, then from the first day of the week ever since, and so to continue to the end of the world; is the Christian sabbath, and in the New Testament called </a:t>
            </a:r>
            <a:r>
              <a:rPr lang="en-US" i="1" dirty="0"/>
              <a:t>The Lord’s day</a:t>
            </a:r>
            <a:r>
              <a:rPr lang="en-US" dirty="0"/>
              <a:t>. Also, the duty of all men is to do acts of mercy. </a:t>
            </a:r>
          </a:p>
          <a:p>
            <a:r>
              <a:rPr lang="en-US" dirty="0"/>
              <a:t>The sins forbidden: to refuse to sanctify the Lord’s day for a day of worship. It is also forbidden to enjoy the works of recreation before the worship of God on the Lord’s day. </a:t>
            </a:r>
          </a:p>
          <a:p>
            <a:endParaRPr lang="en-US" dirty="0"/>
          </a:p>
          <a:p>
            <a:r>
              <a:rPr lang="en-US" dirty="0"/>
              <a:t>Note: it is important to remember the works of God in creation and in redemption on this day. </a:t>
            </a:r>
          </a:p>
          <a:p>
            <a:endParaRPr lang="en-US" dirty="0"/>
          </a:p>
        </p:txBody>
      </p:sp>
    </p:spTree>
    <p:extLst>
      <p:ext uri="{BB962C8B-B14F-4D97-AF65-F5344CB8AC3E}">
        <p14:creationId xmlns:p14="http://schemas.microsoft.com/office/powerpoint/2010/main" val="422829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7CB881-8478-FD41-8758-D2172E5EF674}"/>
              </a:ext>
            </a:extLst>
          </p:cNvPr>
          <p:cNvSpPr>
            <a:spLocks noGrp="1"/>
          </p:cNvSpPr>
          <p:nvPr>
            <p:ph idx="1"/>
          </p:nvPr>
        </p:nvSpPr>
        <p:spPr>
          <a:xfrm>
            <a:off x="222738" y="422031"/>
            <a:ext cx="10905510" cy="5750169"/>
          </a:xfrm>
        </p:spPr>
        <p:txBody>
          <a:bodyPr>
            <a:normAutofit fontScale="92500" lnSpcReduction="20000"/>
          </a:bodyPr>
          <a:lstStyle/>
          <a:p>
            <a:r>
              <a:rPr lang="en-US" dirty="0"/>
              <a:t>The sum of the final 6 commandments:  These laws contain our duty to man, to love our neighbor as ourselves, and to do to others what we would have them to do to us. </a:t>
            </a:r>
          </a:p>
          <a:p>
            <a:endParaRPr lang="en-US" dirty="0"/>
          </a:p>
          <a:p>
            <a:r>
              <a:rPr lang="en-US" dirty="0"/>
              <a:t>The 5</a:t>
            </a:r>
            <a:r>
              <a:rPr lang="en-US" baseline="30000" dirty="0"/>
              <a:t>th</a:t>
            </a:r>
            <a:r>
              <a:rPr lang="en-US" dirty="0"/>
              <a:t> Commandment. </a:t>
            </a:r>
          </a:p>
          <a:p>
            <a:endParaRPr lang="en-US" dirty="0"/>
          </a:p>
          <a:p>
            <a:r>
              <a:rPr lang="en-US" dirty="0"/>
              <a:t>“Honor your father and your mother, that your days may be long in the land that the Lord your God is giving you” (Exodus 20:12). </a:t>
            </a:r>
          </a:p>
          <a:p>
            <a:endParaRPr lang="en-US" dirty="0"/>
          </a:p>
          <a:p>
            <a:r>
              <a:rPr lang="en-US" dirty="0"/>
              <a:t>The duty of this commandment: a reverence in heart, word,  and behavior; remember to keep them in prayer and to be thankful to God for them in our lives. To imitate their godly behavior and willing to be obedience to their godly counsel. </a:t>
            </a:r>
          </a:p>
          <a:p>
            <a:endParaRPr lang="en-US" dirty="0"/>
          </a:p>
          <a:p>
            <a:r>
              <a:rPr lang="en-US" dirty="0"/>
              <a:t>The sins forbidden: neglecting their godly and lawful counsels, holding them in contempt, all slander against their name, the private or public mocking of their name, and a neglect to imitate their godly behavior. </a:t>
            </a:r>
          </a:p>
          <a:p>
            <a:endParaRPr lang="en-US" dirty="0"/>
          </a:p>
          <a:p>
            <a:r>
              <a:rPr lang="en-US" dirty="0"/>
              <a:t>Who is meant by our “father and mothers” in this commandment: our natural parents, all superiors, and the overseers in our church. (I Timothy 5:1-2; Galatians 4:19; II Kings 13:14). </a:t>
            </a:r>
          </a:p>
        </p:txBody>
      </p:sp>
    </p:spTree>
    <p:extLst>
      <p:ext uri="{BB962C8B-B14F-4D97-AF65-F5344CB8AC3E}">
        <p14:creationId xmlns:p14="http://schemas.microsoft.com/office/powerpoint/2010/main" val="413130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062F83-9FEA-FE4D-9961-31ED14C47CF2}"/>
              </a:ext>
            </a:extLst>
          </p:cNvPr>
          <p:cNvSpPr>
            <a:spLocks noGrp="1"/>
          </p:cNvSpPr>
          <p:nvPr>
            <p:ph idx="1"/>
          </p:nvPr>
        </p:nvSpPr>
        <p:spPr>
          <a:xfrm>
            <a:off x="246185" y="422031"/>
            <a:ext cx="10882063" cy="5750169"/>
          </a:xfrm>
        </p:spPr>
        <p:txBody>
          <a:bodyPr/>
          <a:lstStyle/>
          <a:p>
            <a:r>
              <a:rPr lang="en-US" dirty="0"/>
              <a:t>The 6</a:t>
            </a:r>
            <a:r>
              <a:rPr lang="en-US" baseline="30000" dirty="0"/>
              <a:t>th</a:t>
            </a:r>
            <a:r>
              <a:rPr lang="en-US" dirty="0"/>
              <a:t> Commandment</a:t>
            </a:r>
          </a:p>
          <a:p>
            <a:endParaRPr lang="en-US" dirty="0"/>
          </a:p>
          <a:p>
            <a:r>
              <a:rPr lang="en-US" dirty="0"/>
              <a:t>“You shall not murder” (Exodus 20:13). </a:t>
            </a:r>
          </a:p>
          <a:p>
            <a:endParaRPr lang="en-US" dirty="0"/>
          </a:p>
          <a:p>
            <a:r>
              <a:rPr lang="en-US" dirty="0"/>
              <a:t>The duties of the 6</a:t>
            </a:r>
            <a:r>
              <a:rPr lang="en-US" baseline="30000" dirty="0"/>
              <a:t>th</a:t>
            </a:r>
            <a:r>
              <a:rPr lang="en-US" dirty="0"/>
              <a:t> Commandment: to preserve the life of ourselves and of others. To resist any evil thought or hatred for others and to avoid any unjust violence towards another. This law requires man to be meek, cheerful, patient, gracious, merciful, and respectful to all people. We are required by this law to seek reconciliation and repentance with all people. </a:t>
            </a:r>
          </a:p>
          <a:p>
            <a:endParaRPr lang="en-US" dirty="0"/>
          </a:p>
          <a:p>
            <a:r>
              <a:rPr lang="en-US" dirty="0"/>
              <a:t>The sins forbidden under this law: From taking the life from ourselves and from others except in cases of public justice, lawful war, and in self-defense. Also, any unjust anger toward an individual is prohibited. </a:t>
            </a:r>
          </a:p>
        </p:txBody>
      </p:sp>
    </p:spTree>
    <p:extLst>
      <p:ext uri="{BB962C8B-B14F-4D97-AF65-F5344CB8AC3E}">
        <p14:creationId xmlns:p14="http://schemas.microsoft.com/office/powerpoint/2010/main" val="1488931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240</TotalTime>
  <Words>977</Words>
  <Application>Microsoft Macintosh PowerPoint</Application>
  <PresentationFormat>Widescreen</PresentationFormat>
  <Paragraphs>116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Rockwell</vt:lpstr>
      <vt:lpstr>Rockwell Condensed</vt:lpstr>
      <vt:lpstr>Rockwell Extra Bold</vt:lpstr>
      <vt:lpstr>Wingdings</vt:lpstr>
      <vt:lpstr>Wood Type</vt:lpstr>
      <vt:lpstr>PowerPoint Presentation</vt:lpstr>
      <vt:lpstr>The moral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Azzara</dc:creator>
  <cp:lastModifiedBy>Steven Azzara</cp:lastModifiedBy>
  <cp:revision>21</cp:revision>
  <dcterms:created xsi:type="dcterms:W3CDTF">2019-01-07T03:54:20Z</dcterms:created>
  <dcterms:modified xsi:type="dcterms:W3CDTF">2019-01-12T04:14:26Z</dcterms:modified>
</cp:coreProperties>
</file>